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2"/>
  </p:notesMasterIdLst>
  <p:sldIdLst>
    <p:sldId id="13686" r:id="rId9"/>
    <p:sldId id="2145705887" r:id="rId10"/>
    <p:sldId id="2145705885" r:id="rId11"/>
    <p:sldId id="2145705896" r:id="rId12"/>
    <p:sldId id="2145705876" r:id="rId13"/>
    <p:sldId id="2145705898" r:id="rId14"/>
    <p:sldId id="2145705889" r:id="rId15"/>
    <p:sldId id="2145705894" r:id="rId16"/>
    <p:sldId id="2145705879" r:id="rId17"/>
    <p:sldId id="2145705893" r:id="rId18"/>
    <p:sldId id="2145705895" r:id="rId19"/>
    <p:sldId id="2145705897" r:id="rId20"/>
    <p:sldId id="21457058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55B41-E3D8-0BBB-2D08-FDBB0BA30FE5}" name="Zhen Gao" initials="ZG" userId="S::zhen.gao@biogen.com::753ca5ad-a66a-4072-86ff-fe9bc8c0233d" providerId="AD"/>
  <p188:author id="{B16D4CB7-95BA-9D22-2FFC-CED822BF181C}" name="Catherine Guardado" initials="CG" userId="S::catherine.guardado@biogen.com::65923c0c-432e-4ae4-9bdf-aa1bccb570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40"/>
    <p:restoredTop sz="96475"/>
  </p:normalViewPr>
  <p:slideViewPr>
    <p:cSldViewPr snapToGrid="0">
      <p:cViewPr varScale="1">
        <p:scale>
          <a:sx n="67" d="100"/>
          <a:sy n="67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72" y="1317604"/>
            <a:ext cx="11140096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HTT splicing enhancer on-target and off-target effects 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July 18,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1200" dirty="0">
                <a:latin typeface="Arial" panose="020B0604020202020204" pitchFamily="34" charset="0"/>
              </a:rPr>
              <a:t>HTT Group Meeting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6830B-AE78-69F1-E153-9DD0124806A8}"/>
              </a:ext>
            </a:extLst>
          </p:cNvPr>
          <p:cNvSpPr/>
          <p:nvPr/>
        </p:nvSpPr>
        <p:spPr>
          <a:xfrm>
            <a:off x="358172" y="5140286"/>
            <a:ext cx="5525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i="1" dirty="0"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32" y="1763281"/>
            <a:ext cx="11425211" cy="684355"/>
          </a:xfrm>
        </p:spPr>
        <p:txBody>
          <a:bodyPr/>
          <a:lstStyle/>
          <a:p>
            <a:r>
              <a:rPr lang="en-US" dirty="0"/>
              <a:t>The 9 </a:t>
            </a:r>
            <a:r>
              <a:rPr lang="en-US" dirty="0" err="1"/>
              <a:t>ggsashimi</a:t>
            </a:r>
            <a:r>
              <a:rPr lang="en-US" dirty="0"/>
              <a:t> plots in PDF format</a:t>
            </a:r>
          </a:p>
        </p:txBody>
      </p:sp>
    </p:spTree>
    <p:extLst>
      <p:ext uri="{BB962C8B-B14F-4D97-AF65-F5344CB8AC3E}">
        <p14:creationId xmlns:p14="http://schemas.microsoft.com/office/powerpoint/2010/main" val="24516937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more than toxic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125400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0D2E5-8AA5-2C40-B96F-5C6AD2186459}"/>
              </a:ext>
            </a:extLst>
          </p:cNvPr>
          <p:cNvGrpSpPr/>
          <p:nvPr/>
        </p:nvGrpSpPr>
        <p:grpSpPr>
          <a:xfrm>
            <a:off x="760475" y="2796633"/>
            <a:ext cx="5728309" cy="1039645"/>
            <a:chOff x="543575" y="1930801"/>
            <a:chExt cx="5728309" cy="10396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F0230F-5BD3-014E-A107-093EE2853124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751A0EA-946D-6847-9F05-3422D4F7BA06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5A322E-96DB-FC48-834E-0A4C18E01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E5559B0-1542-F540-B5E5-54337E840880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7857F2D-64C3-2D48-9DB3-4B249669E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E537D27-AC70-B749-8FFA-2C849E278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Left Arrow 35">
                  <a:extLst>
                    <a:ext uri="{FF2B5EF4-FFF2-40B4-BE49-F238E27FC236}">
                      <a16:creationId xmlns:a16="http://schemas.microsoft.com/office/drawing/2014/main" id="{6162EBE0-6348-3640-89A6-FD58D44C0C44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315AB33-BCF1-B440-8AC4-F1EA22212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FD4172D-266A-EA4E-AF01-C79A7750A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AD4CC50-1DD7-A44E-B6D4-D3C57CCBC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C153991-1115-BF42-883D-7BC24F5C0F26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A256989-176B-8B48-BAD4-E22672288247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77E7EC0-460B-DA4A-9655-F14ED9F39263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3008AC4-0239-564C-9BFA-4C68EFB2A4E2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55A76CB-EDB4-F744-8211-8EE32E38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5B030C0-7FF6-5343-AF84-607DE7834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B62AF84-2112-7D4E-8E0B-4CDD2BF56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E9011E0A-7DFC-8540-A0C3-F64B1B27487F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3743DBB-D01D-B342-A573-849DA74C2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6781BADF-7954-C14A-ADF0-70A56F6A37C4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1925827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3F9EEC-3C25-7245-9B39-011C26866A95}"/>
              </a:ext>
            </a:extLst>
          </p:cNvPr>
          <p:cNvSpPr txBox="1"/>
          <p:nvPr/>
        </p:nvSpPr>
        <p:spPr>
          <a:xfrm>
            <a:off x="485069" y="574708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Edited from Jessica Plots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935E4-5213-6E41-B35A-2A7F6EA37D5B}"/>
              </a:ext>
            </a:extLst>
          </p:cNvPr>
          <p:cNvSpPr/>
          <p:nvPr/>
        </p:nvSpPr>
        <p:spPr>
          <a:xfrm>
            <a:off x="3620783" y="3094380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8F878E-8E44-C145-A4D3-5C3E69D390C2}"/>
              </a:ext>
            </a:extLst>
          </p:cNvPr>
          <p:cNvSpPr txBox="1"/>
          <p:nvPr/>
        </p:nvSpPr>
        <p:spPr>
          <a:xfrm>
            <a:off x="596494" y="245747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but high frequent ones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995538" y="5562414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6E6F7-467D-A347-BC64-F6133ABABF30}"/>
              </a:ext>
            </a:extLst>
          </p:cNvPr>
          <p:cNvSpPr/>
          <p:nvPr/>
        </p:nvSpPr>
        <p:spPr>
          <a:xfrm>
            <a:off x="2615178" y="4658171"/>
            <a:ext cx="239213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067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6FF3E0-D0EF-674E-A830-BB9E2AB9A9B5}"/>
              </a:ext>
            </a:extLst>
          </p:cNvPr>
          <p:cNvGrpSpPr/>
          <p:nvPr/>
        </p:nvGrpSpPr>
        <p:grpSpPr>
          <a:xfrm>
            <a:off x="743483" y="4356068"/>
            <a:ext cx="5728309" cy="1039645"/>
            <a:chOff x="543575" y="1930801"/>
            <a:chExt cx="5728309" cy="103964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3452F2-3985-2844-8C28-69A427D9A50A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96C1276-293F-1E4D-BECB-0907D8B4276F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8E9123D-0254-A24F-A496-4D5F1A7B3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32121E0-45E0-E74C-BA35-4EEBF1941CE4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4DAA79-F17C-074F-A788-EDFE7A8C7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C01B31D-677E-0649-B1ED-6DF1687B4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F5AAC8DE-576B-0547-BEF5-C948C977842F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19DE1A-2305-D04B-8B96-9D7EF6AF9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2CD813C-0BE5-B844-8D05-C916E9530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00119"/>
                  <a:ext cx="38456" cy="31478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0F9AC9E-9593-AF4D-A603-3AC71F260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5F5EF83-620C-0C4D-B160-3FA53CD6B712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D8496FF-02FA-2F45-8090-F210A2F22F8C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89C2DD3-FB1C-9546-B679-0D4217A91890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4EE79E8-004E-4549-BBDF-637E3D21E4E9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FD5D9EC-A3E1-234C-B121-1800098EC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69E440-5030-F043-94A1-3C1222414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B57A512-F835-5E43-B510-6E8AD6EB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D188908-B572-2542-9C74-9DA5E6F073FE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B88A33D-D26D-FD41-AA96-0DF85ED5A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Left Arrow 58">
              <a:extLst>
                <a:ext uri="{FF2B5EF4-FFF2-40B4-BE49-F238E27FC236}">
                  <a16:creationId xmlns:a16="http://schemas.microsoft.com/office/drawing/2014/main" id="{3AD10119-D982-2248-B34D-5E57EDC65649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D9B16EC-C2B8-E94E-961A-221BDD695ED5}"/>
              </a:ext>
            </a:extLst>
          </p:cNvPr>
          <p:cNvSpPr/>
          <p:nvPr/>
        </p:nvSpPr>
        <p:spPr>
          <a:xfrm>
            <a:off x="3603791" y="4653815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843D35-282B-0944-AA26-F6B0764C802B}"/>
              </a:ext>
            </a:extLst>
          </p:cNvPr>
          <p:cNvSpPr txBox="1"/>
          <p:nvPr/>
        </p:nvSpPr>
        <p:spPr>
          <a:xfrm>
            <a:off x="579502" y="401691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and less frequent ones  </a:t>
            </a:r>
          </a:p>
        </p:txBody>
      </p:sp>
    </p:spTree>
    <p:extLst>
      <p:ext uri="{BB962C8B-B14F-4D97-AF65-F5344CB8AC3E}">
        <p14:creationId xmlns:p14="http://schemas.microsoft.com/office/powerpoint/2010/main" val="11122346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5A534D-1AB4-4042-2F3D-29A13B1B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dPSI</a:t>
            </a:r>
            <a:r>
              <a:rPr lang="en-US" dirty="0"/>
              <a:t> and </a:t>
            </a:r>
            <a:r>
              <a:rPr lang="en-US" dirty="0" err="1"/>
              <a:t>stop_codon</a:t>
            </a:r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E93FA93-8199-296E-083A-E1E6183A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7" y="1457324"/>
            <a:ext cx="3193473" cy="4412673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2403BCE-7F45-78D6-736E-122A0710D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457323"/>
            <a:ext cx="2447926" cy="4412673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D44499D-D079-9B37-B38E-B420CCA6D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74" y="1457323"/>
            <a:ext cx="3898321" cy="4412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80CE7D-BD8B-D4A5-4FC9-782880950226}"/>
              </a:ext>
            </a:extLst>
          </p:cNvPr>
          <p:cNvSpPr txBox="1"/>
          <p:nvPr/>
        </p:nvSpPr>
        <p:spPr>
          <a:xfrm>
            <a:off x="849153" y="84751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from leafcutter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0BC61-2234-90F3-6207-6EDDA3C1571D}"/>
              </a:ext>
            </a:extLst>
          </p:cNvPr>
          <p:cNvSpPr txBox="1"/>
          <p:nvPr/>
        </p:nvSpPr>
        <p:spPr>
          <a:xfrm>
            <a:off x="4692392" y="8602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58441-4F86-D756-0921-BC097126662F}"/>
              </a:ext>
            </a:extLst>
          </p:cNvPr>
          <p:cNvSpPr txBox="1"/>
          <p:nvPr/>
        </p:nvSpPr>
        <p:spPr>
          <a:xfrm>
            <a:off x="9042992" y="87460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merged</a:t>
            </a:r>
          </a:p>
        </p:txBody>
      </p:sp>
    </p:spTree>
    <p:extLst>
      <p:ext uri="{BB962C8B-B14F-4D97-AF65-F5344CB8AC3E}">
        <p14:creationId xmlns:p14="http://schemas.microsoft.com/office/powerpoint/2010/main" val="21027706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 The motif analysis of selected regions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72593B-6674-EE4D-A5F2-9A7C62510EDA}"/>
              </a:ext>
            </a:extLst>
          </p:cNvPr>
          <p:cNvSpPr/>
          <p:nvPr/>
        </p:nvSpPr>
        <p:spPr>
          <a:xfrm>
            <a:off x="7944374" y="2543261"/>
            <a:ext cx="1728132" cy="260059"/>
          </a:xfrm>
          <a:prstGeom prst="rect">
            <a:avLst/>
          </a:prstGeom>
          <a:noFill/>
          <a:ln w="3810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D532B-51B9-764A-A90D-6BDD17209F94}"/>
              </a:ext>
            </a:extLst>
          </p:cNvPr>
          <p:cNvSpPr/>
          <p:nvPr/>
        </p:nvSpPr>
        <p:spPr>
          <a:xfrm>
            <a:off x="4496499" y="2543261"/>
            <a:ext cx="1352025" cy="26005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FC12F-1D0A-9841-81A9-128FE378F064}"/>
              </a:ext>
            </a:extLst>
          </p:cNvPr>
          <p:cNvSpPr/>
          <p:nvPr/>
        </p:nvSpPr>
        <p:spPr>
          <a:xfrm>
            <a:off x="791362" y="2543261"/>
            <a:ext cx="1728132" cy="260059"/>
          </a:xfrm>
          <a:prstGeom prst="rect">
            <a:avLst/>
          </a:prstGeom>
          <a:noFill/>
          <a:ln w="3810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11A701-1939-094F-B3D1-782DD0D747FF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519494" y="2673291"/>
            <a:ext cx="1977005" cy="0"/>
          </a:xfrm>
          <a:prstGeom prst="line">
            <a:avLst/>
          </a:prstGeom>
          <a:ln w="38100">
            <a:solidFill>
              <a:srgbClr val="1A3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26533-CE13-8346-A4EC-E42958741EF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848524" y="2673290"/>
            <a:ext cx="2095850" cy="1"/>
          </a:xfrm>
          <a:prstGeom prst="line">
            <a:avLst/>
          </a:prstGeom>
          <a:ln w="38100">
            <a:solidFill>
              <a:srgbClr val="1A3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C366A9AA-DF32-EA40-941B-143913263BB7}"/>
              </a:ext>
            </a:extLst>
          </p:cNvPr>
          <p:cNvSpPr/>
          <p:nvPr/>
        </p:nvSpPr>
        <p:spPr>
          <a:xfrm rot="5400000">
            <a:off x="2013357" y="1728709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0077A72-EAA0-E240-9184-F4D53F65C727}"/>
              </a:ext>
            </a:extLst>
          </p:cNvPr>
          <p:cNvSpPr/>
          <p:nvPr/>
        </p:nvSpPr>
        <p:spPr>
          <a:xfrm rot="5400000">
            <a:off x="1740715" y="1063886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0EAD5A9-B144-8D4A-BE20-8A04001D042E}"/>
              </a:ext>
            </a:extLst>
          </p:cNvPr>
          <p:cNvSpPr/>
          <p:nvPr/>
        </p:nvSpPr>
        <p:spPr>
          <a:xfrm rot="5400000">
            <a:off x="8286925" y="1072970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7026910-1242-4D46-BF89-CA375E32C7B1}"/>
              </a:ext>
            </a:extLst>
          </p:cNvPr>
          <p:cNvSpPr/>
          <p:nvPr/>
        </p:nvSpPr>
        <p:spPr>
          <a:xfrm rot="5400000">
            <a:off x="2160165" y="2180437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2891D55-96CA-7C49-B9D5-FA9BBD48E016}"/>
              </a:ext>
            </a:extLst>
          </p:cNvPr>
          <p:cNvSpPr/>
          <p:nvPr/>
        </p:nvSpPr>
        <p:spPr>
          <a:xfrm rot="5400000">
            <a:off x="5634608" y="1807826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109C38E-2B2D-FC43-8DDA-F55869E40F5C}"/>
              </a:ext>
            </a:extLst>
          </p:cNvPr>
          <p:cNvSpPr/>
          <p:nvPr/>
        </p:nvSpPr>
        <p:spPr>
          <a:xfrm rot="5400000">
            <a:off x="5634608" y="1132393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9B11EA7-161D-F140-82C0-5BADDFCAE8EC}"/>
              </a:ext>
            </a:extLst>
          </p:cNvPr>
          <p:cNvSpPr/>
          <p:nvPr/>
        </p:nvSpPr>
        <p:spPr>
          <a:xfrm rot="5400000">
            <a:off x="5634609" y="2257336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4DC9312-E7BD-0949-91A6-26BB182AECF6}"/>
              </a:ext>
            </a:extLst>
          </p:cNvPr>
          <p:cNvSpPr/>
          <p:nvPr/>
        </p:nvSpPr>
        <p:spPr>
          <a:xfrm rot="16200000">
            <a:off x="4311941" y="3201098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36C508E-FE79-764C-9BC5-17C58CD444EA}"/>
              </a:ext>
            </a:extLst>
          </p:cNvPr>
          <p:cNvSpPr/>
          <p:nvPr/>
        </p:nvSpPr>
        <p:spPr>
          <a:xfrm rot="16200000">
            <a:off x="4311941" y="3521980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6666A4F-00EC-B943-BC3A-4B71039B16AC}"/>
              </a:ext>
            </a:extLst>
          </p:cNvPr>
          <p:cNvSpPr/>
          <p:nvPr/>
        </p:nvSpPr>
        <p:spPr>
          <a:xfrm rot="16200000">
            <a:off x="4311941" y="3036812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6FC400-0087-3D40-97DE-BFD41A092F3E}"/>
              </a:ext>
            </a:extLst>
          </p:cNvPr>
          <p:cNvCxnSpPr/>
          <p:nvPr/>
        </p:nvCxnSpPr>
        <p:spPr>
          <a:xfrm flipV="1">
            <a:off x="1392572" y="2965505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E4173-C540-B54F-8795-3504D784FFBD}"/>
              </a:ext>
            </a:extLst>
          </p:cNvPr>
          <p:cNvCxnSpPr/>
          <p:nvPr/>
        </p:nvCxnSpPr>
        <p:spPr>
          <a:xfrm flipV="1">
            <a:off x="3401736" y="2897699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9985-BD67-EE47-AFE8-F3C1E234C07F}"/>
              </a:ext>
            </a:extLst>
          </p:cNvPr>
          <p:cNvCxnSpPr/>
          <p:nvPr/>
        </p:nvCxnSpPr>
        <p:spPr>
          <a:xfrm flipV="1">
            <a:off x="6896449" y="2933349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D690FA-EFB7-6C4D-82B2-858AEC1547F5}"/>
              </a:ext>
            </a:extLst>
          </p:cNvPr>
          <p:cNvCxnSpPr/>
          <p:nvPr/>
        </p:nvCxnSpPr>
        <p:spPr>
          <a:xfrm flipV="1">
            <a:off x="4720207" y="2884414"/>
            <a:ext cx="1065402" cy="1354825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9120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 gene poison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2413875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3214302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896807" y="4966669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6D6C65-B93A-D679-590B-9A91E1AFA358}"/>
              </a:ext>
            </a:extLst>
          </p:cNvPr>
          <p:cNvSpPr txBox="1"/>
          <p:nvPr/>
        </p:nvSpPr>
        <p:spPr>
          <a:xfrm>
            <a:off x="596494" y="558711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Jessica</a:t>
            </a:r>
          </a:p>
        </p:txBody>
      </p:sp>
    </p:spTree>
    <p:extLst>
      <p:ext uri="{BB962C8B-B14F-4D97-AF65-F5344CB8AC3E}">
        <p14:creationId xmlns:p14="http://schemas.microsoft.com/office/powerpoint/2010/main" val="36471409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TST11872 Study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2CFE9-9426-3A49-9A58-42EAE1DA7D29}"/>
              </a:ext>
            </a:extLst>
          </p:cNvPr>
          <p:cNvSpPr txBox="1"/>
          <p:nvPr/>
        </p:nvSpPr>
        <p:spPr>
          <a:xfrm>
            <a:off x="5049430" y="812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data (4/02/22)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E7962-D91A-D040-BD08-FB4363E8D010}"/>
              </a:ext>
            </a:extLst>
          </p:cNvPr>
          <p:cNvSpPr txBox="1"/>
          <p:nvPr/>
        </p:nvSpPr>
        <p:spPr>
          <a:xfrm>
            <a:off x="297886" y="4352429"/>
            <a:ext cx="2526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/>
              <a:t>Strategies for comparison:</a:t>
            </a:r>
          </a:p>
          <a:p>
            <a:endParaRPr lang="en-US" sz="1000" b="1" i="1" dirty="0"/>
          </a:p>
          <a:p>
            <a:r>
              <a:rPr lang="en-US" sz="1000" b="1" dirty="0"/>
              <a:t>Comp1:  NGN2 ~4x</a:t>
            </a:r>
          </a:p>
          <a:p>
            <a:r>
              <a:rPr lang="en-US" sz="1000" dirty="0"/>
              <a:t>BIO-1755497 (Bran) NGN2, Low (4x)</a:t>
            </a:r>
          </a:p>
          <a:p>
            <a:r>
              <a:rPr lang="en-US" sz="1000" dirty="0"/>
              <a:t>BIO-2006152 (PTC-518) NGN2, Low (5x)</a:t>
            </a:r>
          </a:p>
          <a:p>
            <a:r>
              <a:rPr lang="en-US" sz="1000" dirty="0"/>
              <a:t>BIO-2059811 (PTC) NGN2, Low (4x)</a:t>
            </a:r>
          </a:p>
          <a:p>
            <a:r>
              <a:rPr lang="en-US" sz="1000" dirty="0"/>
              <a:t>BIO-2135644 (PTC) NGN2, Low (4.4x)</a:t>
            </a:r>
          </a:p>
          <a:p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99D71-7C97-1645-82B9-4CAEEAC375DA}"/>
              </a:ext>
            </a:extLst>
          </p:cNvPr>
          <p:cNvSpPr txBox="1"/>
          <p:nvPr/>
        </p:nvSpPr>
        <p:spPr>
          <a:xfrm>
            <a:off x="2905125" y="4655584"/>
            <a:ext cx="273183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Comp2:  NGN2 ~9-16x</a:t>
            </a:r>
          </a:p>
          <a:p>
            <a:r>
              <a:rPr lang="en-US" sz="1000" dirty="0"/>
              <a:t>BIO-1755497 (Bran) NGN2, High (13x)</a:t>
            </a:r>
          </a:p>
          <a:p>
            <a:r>
              <a:rPr lang="en-US" sz="1000" dirty="0"/>
              <a:t>BIO-2006152 (PTC-518) NGN2, High (16.5x)</a:t>
            </a:r>
          </a:p>
          <a:p>
            <a:r>
              <a:rPr lang="en-US" sz="1000" dirty="0"/>
              <a:t>BIO-2059811 (PTC) NGN2, High (13.3x)</a:t>
            </a:r>
          </a:p>
          <a:p>
            <a:r>
              <a:rPr lang="en-US" sz="1000" dirty="0"/>
              <a:t>BIO-2135644 (PTC) NGN2, High (14.5x)</a:t>
            </a:r>
          </a:p>
          <a:p>
            <a:r>
              <a:rPr lang="en-US" sz="1000" dirty="0"/>
              <a:t>BIO-2136770 (PTC) NGN2, Low (12x)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NGN2, Low (9x)</a:t>
            </a:r>
          </a:p>
          <a:p>
            <a:r>
              <a:rPr lang="en-US" sz="1000" dirty="0"/>
              <a:t>BIO-2060573 (Internal) NGN2, Low (11x)</a:t>
            </a:r>
          </a:p>
          <a:p>
            <a:r>
              <a:rPr lang="en-US" sz="1000" dirty="0"/>
              <a:t>BIO-2070692 (Remix) NGN2, Low (16x)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C6060-EC3C-634E-B12E-66CD1E1F9242}"/>
              </a:ext>
            </a:extLst>
          </p:cNvPr>
          <p:cNvSpPr txBox="1"/>
          <p:nvPr/>
        </p:nvSpPr>
        <p:spPr>
          <a:xfrm>
            <a:off x="5940860" y="4655584"/>
            <a:ext cx="25619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Comp3:  iPSC ~7-10x</a:t>
            </a:r>
          </a:p>
          <a:p>
            <a:r>
              <a:rPr lang="en-US" sz="1000" dirty="0"/>
              <a:t>BIO-2006152 (PTC-518) iPSC, High (10x)</a:t>
            </a:r>
          </a:p>
          <a:p>
            <a:r>
              <a:rPr lang="en-US" sz="1000" dirty="0"/>
              <a:t>BIO-2059811 (PTC) iPSC, High (8.5x)</a:t>
            </a:r>
          </a:p>
          <a:p>
            <a:r>
              <a:rPr lang="en-US" sz="1000" dirty="0"/>
              <a:t>BIO-2135644 (PTC) iPSC, High (12.2x) </a:t>
            </a:r>
          </a:p>
          <a:p>
            <a:r>
              <a:rPr lang="en-US" sz="1000" dirty="0"/>
              <a:t>BIO-2136770 (PTC) iPSC, Low (7x)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iPSC, Low (9x)</a:t>
            </a:r>
          </a:p>
          <a:p>
            <a:r>
              <a:rPr lang="en-US" sz="1000" dirty="0"/>
              <a:t>BIO-2060573 (Internal) iPSC, Low (10x)</a:t>
            </a:r>
          </a:p>
          <a:p>
            <a:r>
              <a:rPr lang="en-US" sz="1000" dirty="0"/>
              <a:t>BIO-2070692 (Remix) iPSC, Low (12x)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A5FB4-EA6F-BB40-A622-DFE9C10FF23A}"/>
              </a:ext>
            </a:extLst>
          </p:cNvPr>
          <p:cNvSpPr txBox="1"/>
          <p:nvPr/>
        </p:nvSpPr>
        <p:spPr>
          <a:xfrm>
            <a:off x="11047353" y="42253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Catherine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6B413E-F051-8C44-8B34-6FABFE81D983}"/>
              </a:ext>
            </a:extLst>
          </p:cNvPr>
          <p:cNvGraphicFramePr>
            <a:graphicFrameLocks noGrp="1"/>
          </p:cNvGraphicFramePr>
          <p:nvPr/>
        </p:nvGraphicFramePr>
        <p:xfrm>
          <a:off x="384957" y="1264971"/>
          <a:ext cx="11423650" cy="2976247"/>
        </p:xfrm>
        <a:graphic>
          <a:graphicData uri="http://schemas.openxmlformats.org/drawingml/2006/table">
            <a:tbl>
              <a:tblPr/>
              <a:tblGrid>
                <a:gridCol w="1082493">
                  <a:extLst>
                    <a:ext uri="{9D8B030D-6E8A-4147-A177-3AD203B41FA5}">
                      <a16:colId xmlns:a16="http://schemas.microsoft.com/office/drawing/2014/main" val="49523382"/>
                    </a:ext>
                  </a:extLst>
                </a:gridCol>
                <a:gridCol w="954199">
                  <a:extLst>
                    <a:ext uri="{9D8B030D-6E8A-4147-A177-3AD203B41FA5}">
                      <a16:colId xmlns:a16="http://schemas.microsoft.com/office/drawing/2014/main" val="1294886168"/>
                    </a:ext>
                  </a:extLst>
                </a:gridCol>
                <a:gridCol w="930143">
                  <a:extLst>
                    <a:ext uri="{9D8B030D-6E8A-4147-A177-3AD203B41FA5}">
                      <a16:colId xmlns:a16="http://schemas.microsoft.com/office/drawing/2014/main" val="3779267143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4202463101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1860745650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12285873"/>
                    </a:ext>
                  </a:extLst>
                </a:gridCol>
                <a:gridCol w="857976">
                  <a:extLst>
                    <a:ext uri="{9D8B030D-6E8A-4147-A177-3AD203B41FA5}">
                      <a16:colId xmlns:a16="http://schemas.microsoft.com/office/drawing/2014/main" val="824066335"/>
                    </a:ext>
                  </a:extLst>
                </a:gridCol>
                <a:gridCol w="793829">
                  <a:extLst>
                    <a:ext uri="{9D8B030D-6E8A-4147-A177-3AD203B41FA5}">
                      <a16:colId xmlns:a16="http://schemas.microsoft.com/office/drawing/2014/main" val="322337088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275777116"/>
                    </a:ext>
                  </a:extLst>
                </a:gridCol>
                <a:gridCol w="823229">
                  <a:extLst>
                    <a:ext uri="{9D8B030D-6E8A-4147-A177-3AD203B41FA5}">
                      <a16:colId xmlns:a16="http://schemas.microsoft.com/office/drawing/2014/main" val="725424433"/>
                    </a:ext>
                  </a:extLst>
                </a:gridCol>
                <a:gridCol w="801847">
                  <a:extLst>
                    <a:ext uri="{9D8B030D-6E8A-4147-A177-3AD203B41FA5}">
                      <a16:colId xmlns:a16="http://schemas.microsoft.com/office/drawing/2014/main" val="1130269313"/>
                    </a:ext>
                  </a:extLst>
                </a:gridCol>
                <a:gridCol w="1667842">
                  <a:extLst>
                    <a:ext uri="{9D8B030D-6E8A-4147-A177-3AD203B41FA5}">
                      <a16:colId xmlns:a16="http://schemas.microsoft.com/office/drawing/2014/main" val="836204087"/>
                    </a:ext>
                  </a:extLst>
                </a:gridCol>
              </a:tblGrid>
              <a:tr h="5086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399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3742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14.26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4.95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16.48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~PTC-518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536565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55932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7306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95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324.6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30.81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9535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54946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06267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77.9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47.50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128.37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61881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 dirty="0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164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A23342B-9B27-7142-B65E-0937FA83CFD4}"/>
              </a:ext>
            </a:extLst>
          </p:cNvPr>
          <p:cNvSpPr txBox="1"/>
          <p:nvPr/>
        </p:nvSpPr>
        <p:spPr>
          <a:xfrm>
            <a:off x="8847455" y="4617189"/>
            <a:ext cx="24625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Comp4:  iPSC ~2-4x</a:t>
            </a:r>
          </a:p>
          <a:p>
            <a:r>
              <a:rPr lang="en-US" sz="1000" b="1" dirty="0"/>
              <a:t>BIO-1755497 (Bran) iPSC, High (4x)</a:t>
            </a:r>
          </a:p>
          <a:p>
            <a:r>
              <a:rPr lang="en-US" sz="1000" dirty="0"/>
              <a:t>BIO-2006152 (PTC-518) iPSC, Low (3x)</a:t>
            </a:r>
          </a:p>
          <a:p>
            <a:r>
              <a:rPr lang="en-US" sz="1000" dirty="0"/>
              <a:t>BIO-2059811 (PTC) iPSC, Low (2.6x)</a:t>
            </a:r>
          </a:p>
          <a:p>
            <a:r>
              <a:rPr lang="en-US" sz="1000" dirty="0"/>
              <a:t>BIO-2135644 (PTC) iPSC, Low (4x)</a:t>
            </a:r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9934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8E5A8B-F790-2FF6-2126-A5C2DDEB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spliced genes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EEFEAB8-A768-ED01-3DC3-A837AEBDD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066800"/>
            <a:ext cx="4639733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06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1106744" y="704334"/>
            <a:ext cx="197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rMATS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DE77524-E5C3-841B-6B1B-3FE3A8E4A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02C5BE0-CD9B-C653-4646-C9EF17B35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7" y="1524000"/>
            <a:ext cx="2868501" cy="38100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2F76062-44A6-CA4A-6A58-82E47976D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318" y="1506211"/>
            <a:ext cx="3470564" cy="38100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85790AF-359F-C679-FBAB-7F0DB2C3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82" y="1524000"/>
            <a:ext cx="3560412" cy="381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A2E5EB-4277-8EAC-54B5-E6015221C353}"/>
              </a:ext>
            </a:extLst>
          </p:cNvPr>
          <p:cNvSpPr txBox="1"/>
          <p:nvPr/>
        </p:nvSpPr>
        <p:spPr>
          <a:xfrm>
            <a:off x="4592478" y="68654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7EACF-2F3D-AD1D-DC26-5FA4DDCA2961}"/>
              </a:ext>
            </a:extLst>
          </p:cNvPr>
          <p:cNvSpPr txBox="1"/>
          <p:nvPr/>
        </p:nvSpPr>
        <p:spPr>
          <a:xfrm>
            <a:off x="8450103" y="7043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1AE028-B9A1-FC71-B501-C7105320001C}"/>
              </a:ext>
            </a:extLst>
          </p:cNvPr>
          <p:cNvGrpSpPr/>
          <p:nvPr/>
        </p:nvGrpSpPr>
        <p:grpSpPr>
          <a:xfrm>
            <a:off x="958738" y="5334000"/>
            <a:ext cx="574787" cy="772299"/>
            <a:chOff x="958738" y="5334000"/>
            <a:chExt cx="574787" cy="77229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4460735-AEDC-80EB-E5C2-BD98C06BC0DA}"/>
                </a:ext>
              </a:extLst>
            </p:cNvPr>
            <p:cNvCxnSpPr/>
            <p:nvPr/>
          </p:nvCxnSpPr>
          <p:spPr>
            <a:xfrm flipV="1">
              <a:off x="1200150" y="5334000"/>
              <a:ext cx="333375" cy="495300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9FF46B-8679-064F-9DCF-AF1C7C33E9C4}"/>
                </a:ext>
              </a:extLst>
            </p:cNvPr>
            <p:cNvSpPr/>
            <p:nvPr/>
          </p:nvSpPr>
          <p:spPr>
            <a:xfrm>
              <a:off x="958738" y="5829300"/>
              <a:ext cx="567784" cy="27699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ts val="200"/>
                </a:spcBef>
              </a:pPr>
              <a:r>
                <a:rPr lang="en-US" sz="1200" dirty="0">
                  <a:cs typeface="Arial"/>
                </a:rPr>
                <a:t>0.003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30A04D-3E38-8AF4-3555-7CB0EA9860DB}"/>
              </a:ext>
            </a:extLst>
          </p:cNvPr>
          <p:cNvGrpSpPr/>
          <p:nvPr/>
        </p:nvGrpSpPr>
        <p:grpSpPr>
          <a:xfrm>
            <a:off x="4703706" y="5316211"/>
            <a:ext cx="574787" cy="772299"/>
            <a:chOff x="958738" y="5334000"/>
            <a:chExt cx="574787" cy="772299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44E34C-419E-9EEC-2B84-0720FAC014B1}"/>
                </a:ext>
              </a:extLst>
            </p:cNvPr>
            <p:cNvCxnSpPr/>
            <p:nvPr/>
          </p:nvCxnSpPr>
          <p:spPr>
            <a:xfrm flipV="1">
              <a:off x="1200150" y="5334000"/>
              <a:ext cx="333375" cy="495300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F83EBD-0F2E-D7C7-99C3-A97BC263DA1D}"/>
                </a:ext>
              </a:extLst>
            </p:cNvPr>
            <p:cNvSpPr/>
            <p:nvPr/>
          </p:nvSpPr>
          <p:spPr>
            <a:xfrm>
              <a:off x="958738" y="5829300"/>
              <a:ext cx="482824" cy="27699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ts val="200"/>
                </a:spcBef>
              </a:pPr>
              <a:r>
                <a:rPr lang="en-US" sz="1200" dirty="0">
                  <a:cs typeface="Arial"/>
                </a:rPr>
                <a:t>1.00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55F644-30BA-972F-0C1A-63236229EDEA}"/>
              </a:ext>
            </a:extLst>
          </p:cNvPr>
          <p:cNvGrpSpPr/>
          <p:nvPr/>
        </p:nvGrpSpPr>
        <p:grpSpPr>
          <a:xfrm>
            <a:off x="8161280" y="5343525"/>
            <a:ext cx="574787" cy="772299"/>
            <a:chOff x="958738" y="5334000"/>
            <a:chExt cx="574787" cy="77229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3560F5-B8C5-C404-F06B-D9B6A3C3B7B7}"/>
                </a:ext>
              </a:extLst>
            </p:cNvPr>
            <p:cNvCxnSpPr/>
            <p:nvPr/>
          </p:nvCxnSpPr>
          <p:spPr>
            <a:xfrm flipV="1">
              <a:off x="1200150" y="5334000"/>
              <a:ext cx="333375" cy="495300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904DD-5D81-FE92-9904-A2F59676EBBF}"/>
                </a:ext>
              </a:extLst>
            </p:cNvPr>
            <p:cNvSpPr/>
            <p:nvPr/>
          </p:nvSpPr>
          <p:spPr>
            <a:xfrm>
              <a:off x="958738" y="5829300"/>
              <a:ext cx="482824" cy="27699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ts val="200"/>
                </a:spcBef>
              </a:pPr>
              <a:r>
                <a:rPr lang="en-US" sz="1200" dirty="0">
                  <a:cs typeface="Arial"/>
                </a:rPr>
                <a:t>1.00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Algorithm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901256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3045715" y="1523022"/>
            <a:ext cx="479618" cy="369332"/>
          </a:xfrm>
          <a:prstGeom prst="rect">
            <a:avLst/>
          </a:prstGeom>
          <a:noFill/>
          <a:ln w="19050">
            <a:solidFill>
              <a:srgbClr val="1A3D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760475" y="4205373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rMATS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03D6A9-871A-28BB-4125-F3EA52933770}"/>
              </a:ext>
            </a:extLst>
          </p:cNvPr>
          <p:cNvSpPr txBox="1"/>
          <p:nvPr/>
        </p:nvSpPr>
        <p:spPr>
          <a:xfrm>
            <a:off x="2393575" y="2934764"/>
            <a:ext cx="488551" cy="383175"/>
          </a:xfrm>
          <a:prstGeom prst="rect">
            <a:avLst/>
          </a:prstGeom>
          <a:noFill/>
          <a:ln w="19050">
            <a:solidFill>
              <a:srgbClr val="1A3D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63A6F-4540-FA21-3377-A8E385C83E9F}"/>
              </a:ext>
            </a:extLst>
          </p:cNvPr>
          <p:cNvSpPr txBox="1"/>
          <p:nvPr/>
        </p:nvSpPr>
        <p:spPr>
          <a:xfrm>
            <a:off x="3761714" y="2940901"/>
            <a:ext cx="479618" cy="369332"/>
          </a:xfrm>
          <a:prstGeom prst="rect">
            <a:avLst/>
          </a:prstGeom>
          <a:noFill/>
          <a:ln w="19050">
            <a:solidFill>
              <a:srgbClr val="1A3D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1FE04-034A-162E-9A30-0D504ACBC656}"/>
              </a:ext>
            </a:extLst>
          </p:cNvPr>
          <p:cNvSpPr txBox="1"/>
          <p:nvPr/>
        </p:nvSpPr>
        <p:spPr>
          <a:xfrm>
            <a:off x="2050850" y="4009624"/>
            <a:ext cx="1620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C1+C3</a:t>
            </a:r>
          </a:p>
          <a:p>
            <a:r>
              <a:rPr lang="en-US" dirty="0"/>
              <a:t>------------------</a:t>
            </a:r>
          </a:p>
          <a:p>
            <a:r>
              <a:rPr lang="en-US" dirty="0"/>
              <a:t>C1+2*C2+C3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540476-E448-FA97-67D8-6E3E61DD4472}"/>
              </a:ext>
            </a:extLst>
          </p:cNvPr>
          <p:cNvSpPr/>
          <p:nvPr/>
        </p:nvSpPr>
        <p:spPr>
          <a:xfrm>
            <a:off x="4542769" y="4233078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leafcutter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F8A217-AAA2-7B74-015F-6E483F2FEEDC}"/>
              </a:ext>
            </a:extLst>
          </p:cNvPr>
          <p:cNvSpPr txBox="1"/>
          <p:nvPr/>
        </p:nvSpPr>
        <p:spPr>
          <a:xfrm>
            <a:off x="5833144" y="4037329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C1</a:t>
            </a:r>
          </a:p>
          <a:p>
            <a:r>
              <a:rPr lang="en-US" dirty="0"/>
              <a:t>---------------</a:t>
            </a:r>
          </a:p>
          <a:p>
            <a:r>
              <a:rPr lang="en-US" dirty="0"/>
              <a:t>C1+C2+C3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C9415E-18DB-9839-5E78-8D292038A918}"/>
              </a:ext>
            </a:extLst>
          </p:cNvPr>
          <p:cNvSpPr/>
          <p:nvPr/>
        </p:nvSpPr>
        <p:spPr>
          <a:xfrm>
            <a:off x="8325063" y="4205373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majiq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F8A6BF-3EEE-1333-34A9-09CBCB12D67C}"/>
              </a:ext>
            </a:extLst>
          </p:cNvPr>
          <p:cNvSpPr txBox="1"/>
          <p:nvPr/>
        </p:nvSpPr>
        <p:spPr>
          <a:xfrm>
            <a:off x="9487198" y="3928374"/>
            <a:ext cx="1281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C1</a:t>
            </a:r>
          </a:p>
          <a:p>
            <a:r>
              <a:rPr lang="en-US" dirty="0"/>
              <a:t>----------  + </a:t>
            </a:r>
          </a:p>
          <a:p>
            <a:r>
              <a:rPr lang="en-US" dirty="0"/>
              <a:t>C1+ C2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B11B1D-A35F-6573-5E83-B4DA02506A73}"/>
              </a:ext>
            </a:extLst>
          </p:cNvPr>
          <p:cNvSpPr txBox="1"/>
          <p:nvPr/>
        </p:nvSpPr>
        <p:spPr>
          <a:xfrm>
            <a:off x="10846537" y="3928374"/>
            <a:ext cx="909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C3</a:t>
            </a:r>
          </a:p>
          <a:p>
            <a:r>
              <a:rPr lang="en-US" dirty="0"/>
              <a:t>---------</a:t>
            </a:r>
          </a:p>
          <a:p>
            <a:r>
              <a:rPr lang="en-US" dirty="0"/>
              <a:t>C2+C3</a:t>
            </a:r>
          </a:p>
        </p:txBody>
      </p:sp>
    </p:spTree>
    <p:extLst>
      <p:ext uri="{BB962C8B-B14F-4D97-AF65-F5344CB8AC3E}">
        <p14:creationId xmlns:p14="http://schemas.microsoft.com/office/powerpoint/2010/main" val="35148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1755760" y="704334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B3CCB63-0BEC-9257-3CFE-D6ACEFD7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4" y="1073665"/>
            <a:ext cx="4745959" cy="474595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FE0D41A-07FA-CEF3-9D59-45348D5B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39" y="1073665"/>
            <a:ext cx="4558208" cy="4558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8126253" y="70433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33325-CB8D-0382-21C2-673626EE7F4B}"/>
              </a:ext>
            </a:extLst>
          </p:cNvPr>
          <p:cNvSpPr txBox="1"/>
          <p:nvPr/>
        </p:nvSpPr>
        <p:spPr>
          <a:xfrm>
            <a:off x="2757128" y="1021834"/>
            <a:ext cx="58464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Updated </a:t>
            </a:r>
            <a:r>
              <a:rPr lang="en-US" dirty="0" err="1">
                <a:solidFill>
                  <a:srgbClr val="FF0000"/>
                </a:solidFill>
              </a:rPr>
              <a:t>Intron_retension_rate</a:t>
            </a:r>
            <a:r>
              <a:rPr lang="en-US" dirty="0">
                <a:solidFill>
                  <a:srgbClr val="FF0000"/>
                </a:solidFill>
              </a:rPr>
              <a:t> (from leafcutter + </a:t>
            </a:r>
            <a:r>
              <a:rPr lang="en-US" dirty="0" err="1">
                <a:solidFill>
                  <a:srgbClr val="FF0000"/>
                </a:solidFill>
              </a:rPr>
              <a:t>majiq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5B41E58-EF86-2D10-9D4D-1135E279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64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63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2135644 in iPSC and NGN2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02C6CC4-AFE6-9042-9B96-06FBD874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02" y="3838308"/>
            <a:ext cx="3477490" cy="2244992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90F52D6-FCC3-974B-9550-FE8C71DE2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80" y="3558018"/>
            <a:ext cx="3334976" cy="2563064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BE8077B-21E3-0040-9C0E-355331C78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80" y="798368"/>
            <a:ext cx="3334977" cy="2642177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CB27EF-6454-9F4D-A6CB-6FE61551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02" y="798368"/>
            <a:ext cx="3477491" cy="28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72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2437</TotalTime>
  <Words>697</Words>
  <Application>Microsoft Macintosh PowerPoint</Application>
  <PresentationFormat>Widescreen</PresentationFormat>
  <Paragraphs>247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Century Gothic</vt:lpstr>
      <vt:lpstr>Roboto</vt:lpstr>
      <vt:lpstr>System Font Regular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HTT gene poison exon spicing in </vt:lpstr>
      <vt:lpstr>TST11872 Study design</vt:lpstr>
      <vt:lpstr>Differential spliced genes</vt:lpstr>
      <vt:lpstr>DSG and dPSI in eoi</vt:lpstr>
      <vt:lpstr>Differential Algorithm </vt:lpstr>
      <vt:lpstr>DSG and dPSI in eoi</vt:lpstr>
      <vt:lpstr>DSG and dPSI in eoi</vt:lpstr>
      <vt:lpstr>2135644 in iPSC and NGN2</vt:lpstr>
      <vt:lpstr>The 9 ggsashimi plots in PDF format</vt:lpstr>
      <vt:lpstr>It looks more than toxic exon spicing in </vt:lpstr>
      <vt:lpstr>dPSI and stop_codon</vt:lpstr>
      <vt:lpstr>Next step: The motif analysis of selected regions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19</cp:revision>
  <dcterms:created xsi:type="dcterms:W3CDTF">2021-06-27T14:47:41Z</dcterms:created>
  <dcterms:modified xsi:type="dcterms:W3CDTF">2022-07-20T18:24:46Z</dcterms:modified>
</cp:coreProperties>
</file>